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1"/>
  </p:notesMasterIdLst>
  <p:handoutMasterIdLst>
    <p:handoutMasterId r:id="rId32"/>
  </p:handoutMasterIdLst>
  <p:sldIdLst>
    <p:sldId id="256" r:id="rId4"/>
    <p:sldId id="269" r:id="rId5"/>
    <p:sldId id="284" r:id="rId6"/>
    <p:sldId id="285" r:id="rId7"/>
    <p:sldId id="270" r:id="rId8"/>
    <p:sldId id="288" r:id="rId9"/>
    <p:sldId id="287" r:id="rId10"/>
    <p:sldId id="289" r:id="rId11"/>
    <p:sldId id="290" r:id="rId12"/>
    <p:sldId id="291" r:id="rId13"/>
    <p:sldId id="286" r:id="rId14"/>
    <p:sldId id="278" r:id="rId15"/>
    <p:sldId id="292" r:id="rId16"/>
    <p:sldId id="275" r:id="rId17"/>
    <p:sldId id="299" r:id="rId18"/>
    <p:sldId id="293" r:id="rId19"/>
    <p:sldId id="300" r:id="rId20"/>
    <p:sldId id="294" r:id="rId21"/>
    <p:sldId id="301" r:id="rId22"/>
    <p:sldId id="295" r:id="rId23"/>
    <p:sldId id="274" r:id="rId24"/>
    <p:sldId id="296" r:id="rId25"/>
    <p:sldId id="297" r:id="rId26"/>
    <p:sldId id="298" r:id="rId27"/>
    <p:sldId id="302" r:id="rId28"/>
    <p:sldId id="265" r:id="rId29"/>
    <p:sldId id="281" r:id="rId30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85B89-BAB4-43B4-8519-2E63B36FB336}" v="112" dt="2024-02-01T10:02:43.717"/>
    <p1510:client id="{AB0A18D2-9306-4A8A-ABEA-6D543C8429F4}" v="724" dt="2024-01-30T20:33:12.178"/>
    <p1510:client id="{EAE32B51-B056-42E1-B6FF-B24F00912AD6}" v="584" dt="2024-01-30T13:08:13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 i="0" u="none"/>
            </a:lvl1pPr>
          </a:lstStyle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3631D-7601-2F8A-823D-EEB48F2EF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8352B7-3598-1321-262F-DDAB91063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E9CA46-F999-726A-78BD-A1C8FC8D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ADEF4F-4190-147B-9A61-2AE46F16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BEFD4C-B032-7E78-2807-60D404E3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349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755D9-5C41-A58B-DB23-04796556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D6305-1C55-E4D6-7573-D880206E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B2606-E8CA-6083-6A68-66078064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E4B3F-D17E-CF5F-FF50-DF7EE226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7BE378-6DD0-F1BA-BC78-589D1029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744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FBDFE-AE4C-5D30-B99B-EF58A8B8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8D3DF-34FA-F1B0-8561-4680D714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481E14-152D-A354-A0F3-97D0BD52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78D00-642F-564A-188E-F1C5A7E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D7397-30E5-1FE4-D67B-D458BFDB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069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6414B-FF50-6BD7-B932-1BB5BF57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D559C-F82D-8CF2-6631-D4E44D9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DD1483-4B6B-5855-D922-9C7447341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8AC09D-41F3-8C1A-C408-6DA640F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C9515A-5942-6504-A43B-C439ED08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3C6701-58F8-ADE1-7E06-0D510F64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462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84AEC-8995-E73A-0637-DA2D27BB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6B7EC-80C6-40CC-9307-AF36CE2A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A9E23-2C85-00CB-F6B2-F07885BDD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852EE9-C20C-3632-A8D4-DE2FD984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40AD0-3DC3-DF85-3079-0321E8E16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346D60-F24B-8749-4947-6A24DD2F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769F07-E74A-E527-6FAB-B0400F8A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3D3657-11C8-04A8-8980-B21D29A1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05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8B7BA-99B1-8AF0-7471-1F5C0786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C74129-F0C0-53DC-FBB3-669F8D9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E85D9-B759-4585-157D-628299CA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4B6B57-E677-BDBE-145C-B77A1301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53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9DB78F-176B-6FAA-3009-741B45F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9AEF-B815-2347-F40C-365B616A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10E6C-C514-D28B-896C-E7F563C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309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03E46-52CE-7959-D681-323C98FC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22391-BA3D-B2BA-98A2-634FF40E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1817F-A4FA-221F-EC15-2759AFF48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65A2A-A6F1-BB6D-180F-A1C21D7B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104151-43D7-E7EE-145A-0A853953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5E02A-C761-B209-628B-B0BAE68C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507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EB8E7-4620-8539-8FED-36DFF6B0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94696-3C0C-05CA-3A9E-A650D234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B141D8-F922-2EDB-7AC2-86DB767C3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D5CD15-2D8C-A20E-AB29-502DB282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3619E-5630-6A80-0C87-C4B83F68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2502F2-40E4-2EA4-37CA-86A27E5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79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52F43-55F1-031C-8ED8-9ED2F850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C5825B-D601-1708-F68E-6B2B89EF2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E3379-67EE-C9C2-96CB-83322F22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80564-0F5A-82B8-56FD-175E9E3A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9718B3-8CA3-1C6C-36F0-BA93198C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918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1870C9-7434-D634-A07C-CAC516EF0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AADCD9-4F59-DE84-2DC9-A7C889D5B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238E02-7315-72BE-59B0-2730FCEE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AA3FE-2ED0-7828-CCE8-560C70C4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BF3D-8A8D-34C5-0A05-FD0F59A6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16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45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8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ftr" idx="2"/>
          </p:nvPr>
        </p:nvSpPr>
        <p:spPr>
          <a:xfrm>
            <a:off x="360000" y="4743720"/>
            <a:ext cx="4680000" cy="3999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latin typeface="Times New Roman"/>
              </a:rPr>
              <a:t>https://github.com/ManuelLerchner/fpv-tutorial-SS23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7200000" y="4743360"/>
            <a:ext cx="1944000" cy="400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fld id="{77081947-053D-4D55-84BD-885279A48E69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D9CDA637-8994-652A-1141-E0F6B315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9646"/>
            <a:ext cx="8820000" cy="56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u="sng" kern="1200">
          <a:solidFill>
            <a:schemeClr val="tx1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58F363-1327-61B9-409D-79E61464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F71AB-F002-19B5-89F8-6891F73F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82B19-1DE4-E2BA-15A2-D2FDB2843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52258-6D71-8F12-3208-D21F709D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B2BB4-4772-E25B-BA2C-EF483161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Fabio-Gratl/publication/357143093_N_Ways_to_Simulate_Short-Range_Particle_Systems_Automated_Algorithm_Selection_with_the_Node-Level_Library_AutoPas/links/649acc9cc41fb852dd355f24/N-Ways-to-Simulate-Short-Range-Particle-Systems-Automated-Algorithm-Selection-with-the-Node-Level-Library-AutoPas.pdf" TargetMode="External"/><Relationship Id="rId2" Type="http://schemas.openxmlformats.org/officeDocument/2006/relationships/hyperlink" Target="https://www.pinterest.de/pin/harmonic-waves-in-architecture-google-search-musicperformance-music-performance-architecture--690247080384012557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.wikipedia.org/wiki/Argon#/media/File:CsCrystals.JPG" TargetMode="External"/><Relationship Id="rId5" Type="http://schemas.openxmlformats.org/officeDocument/2006/relationships/hyperlink" Target="https://www.nuclear-power.com/nuclear-engineering/fluid-dynamics/reynolds-number/reynolds-number-for-turbulent-flow/" TargetMode="External"/><Relationship Id="rId4" Type="http://schemas.openxmlformats.org/officeDocument/2006/relationships/hyperlink" Target="https://en.wikipedia.org/wiki/Thread_poo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err="1">
                <a:solidFill>
                  <a:srgbClr val="005293"/>
                </a:solidFill>
                <a:latin typeface="Arial"/>
              </a:rPr>
              <a:t>MolSim</a:t>
            </a:r>
            <a:r>
              <a:rPr lang="de-DE" sz="4000" b="0" strike="noStrike" spc="-1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/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Membranes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,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Parallelization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, Contest No.2, </a:t>
            </a:r>
            <a:endParaRPr lang="de-DE"/>
          </a:p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Nano-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scale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flow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and 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Crystallization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of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Argon</a:t>
            </a:r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1600" spc="-1">
                <a:latin typeface="Arial"/>
              </a:rPr>
              <a:t>02.02.2024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de-DE" sz="2000" b="0" strike="noStrike" spc="-1">
                <a:solidFill>
                  <a:srgbClr val="005293"/>
                </a:solidFill>
                <a:latin typeface="Arial"/>
              </a:rPr>
              <a:t>Sheet </a:t>
            </a:r>
            <a:r>
              <a:rPr lang="de-DE" sz="2000" spc="-1">
                <a:solidFill>
                  <a:srgbClr val="005293"/>
                </a:solidFill>
                <a:latin typeface="Arial"/>
              </a:rPr>
              <a:t>5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299233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600" b="1" strike="noStrike" spc="-1">
                <a:latin typeface="Arial"/>
              </a:rPr>
              <a:t>Group C </a:t>
            </a:r>
            <a:r>
              <a:rPr lang="de-DE" sz="1600" b="0" strike="noStrike" spc="-1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B5973-3EB5-C3E8-9D72-0700C18F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DFB47-9F10-2521-CA39-FCC3E56A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Performance: MUP/s</a:t>
            </a:r>
            <a:endParaRPr lang="de-DE"/>
          </a:p>
        </p:txBody>
      </p:sp>
      <p:pic>
        <p:nvPicPr>
          <p:cNvPr id="3" name="Grafik 2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FB8D8E26-968F-29EB-4B34-36295A73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28" y="972912"/>
            <a:ext cx="6568412" cy="37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4F52-B42D-B002-0479-C3EA9D60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A4DA6-9A6A-CB35-BD70-F7B67277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Performance: Time</a:t>
            </a:r>
            <a:endParaRPr lang="de-DE"/>
          </a:p>
        </p:txBody>
      </p:sp>
      <p:pic>
        <p:nvPicPr>
          <p:cNvPr id="3" name="Grafik 2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E4BC43F2-F034-6349-61A4-37A18497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86" y="1020536"/>
            <a:ext cx="6345049" cy="36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Contest 2: Rayleigh-Taylor-</a:t>
            </a:r>
            <a:r>
              <a:rPr lang="de-DE" err="1">
                <a:latin typeface="Arial"/>
                <a:cs typeface="Arial"/>
              </a:rPr>
              <a:t>Instability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718232" cy="461151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Remarks: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42 is the optimal amount of threads (obviously)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Intel compiler has the best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cs typeface="Arial"/>
              </a:rPr>
              <a:t>Data: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 dirty="0">
                <a:cs typeface="Arial"/>
              </a:rPr>
              <a:t>27.323</a:t>
            </a:r>
            <a:r>
              <a:rPr lang="en-US" b="1" dirty="0">
                <a:cs typeface="Arial"/>
              </a:rPr>
              <a:t> seconds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 dirty="0">
                <a:cs typeface="Arial"/>
              </a:rPr>
              <a:t>3 659 920</a:t>
            </a:r>
            <a:r>
              <a:rPr lang="en-US" b="1" dirty="0">
                <a:cs typeface="Arial"/>
              </a:rPr>
              <a:t> MUP/s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 ⇒ </a:t>
            </a:r>
            <a:r>
              <a:rPr lang="en-US" b="1" dirty="0">
                <a:cs typeface="Arial"/>
              </a:rPr>
              <a:t>7x Speedup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65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9D0EE-F4A5-E0F1-B313-5D673A30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561EC-1B53-991B-7059-AC8E87AE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Contest 2: Rayleigh-Taylor-</a:t>
            </a:r>
            <a:r>
              <a:rPr lang="de-DE" err="1">
                <a:latin typeface="Arial"/>
                <a:cs typeface="Arial"/>
              </a:rPr>
              <a:t>Instability</a:t>
            </a:r>
            <a:endParaRPr lang="de-DE" err="1"/>
          </a:p>
        </p:txBody>
      </p:sp>
      <p:pic>
        <p:nvPicPr>
          <p:cNvPr id="3" name="Grafik 2" descr="Ein Bild, das Screenshot, Text, Multimedia-Software, Grafiksoftware enthält.&#10;&#10;Beschreibung automatisch generiert.">
            <a:extLst>
              <a:ext uri="{FF2B5EF4-FFF2-40B4-BE49-F238E27FC236}">
                <a16:creationId xmlns:a16="http://schemas.microsoft.com/office/drawing/2014/main" id="{86321673-A540-2757-E084-8690B3C1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97" y="1036675"/>
            <a:ext cx="6532377" cy="36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Nano-</a:t>
            </a:r>
            <a:r>
              <a:rPr lang="de-DE" dirty="0" err="1">
                <a:latin typeface="Arial"/>
                <a:cs typeface="Arial"/>
              </a:rPr>
              <a:t>scale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flow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simulation</a:t>
            </a:r>
            <a:endParaRPr lang="de-DE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3" name="Grafik 2" descr="Ein Bild, das Muster, Screenshot, Kunst, Rechteck enthält.&#10;&#10;Beschreibung automatisch generiert.">
            <a:extLst>
              <a:ext uri="{FF2B5EF4-FFF2-40B4-BE49-F238E27FC236}">
                <a16:creationId xmlns:a16="http://schemas.microsoft.com/office/drawing/2014/main" id="{B5BD1959-B547-0E06-EF0D-F06ECD08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69" y="889000"/>
            <a:ext cx="2971312" cy="35623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EA8E74-2A6F-4813-9446-11D92C136144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12488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6B47-FE1B-AFC7-707B-6810E0EE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8BBB3-0F8C-9E67-F91F-EE7E9820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8ADDEC7-0D9B-30C9-2514-0DBD8210F828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5" name="Grafik 4" descr="Ein Bild, das Text, Screenshot, Reihe enthält.&#10;&#10;Beschreibung automatisch generiert.">
            <a:extLst>
              <a:ext uri="{FF2B5EF4-FFF2-40B4-BE49-F238E27FC236}">
                <a16:creationId xmlns:a16="http://schemas.microsoft.com/office/drawing/2014/main" id="{789CAE42-4B5A-0AB7-5072-79AFA838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03" y="1564821"/>
            <a:ext cx="4913353" cy="308201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4E25A70-3A73-D95C-4C9A-907946299877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8236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B5EE-7835-CDF7-F171-1D7E4313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CCC4B-0A9F-4DF5-9B67-25C2D0CE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DD3A00-4600-047B-0B0D-1413D0387F32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5" name="Grafik 4" descr="Ein Bild, das Screenshot, Muster, Farbigkeit enthält.&#10;&#10;Beschreibung automatisch generiert.">
            <a:extLst>
              <a:ext uri="{FF2B5EF4-FFF2-40B4-BE49-F238E27FC236}">
                <a16:creationId xmlns:a16="http://schemas.microsoft.com/office/drawing/2014/main" id="{E0ECC5E9-B994-0DED-5702-7AF99066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626" y="1041400"/>
            <a:ext cx="3423697" cy="35369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FA8B17F-D12F-2E3E-AF3A-AD88CEB1ED92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546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E88EA-390B-E854-836D-936CE5BAD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17E34-DB01-AFFB-4D0C-FA2B6C70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8826C31-213D-EDFE-ABF1-5850376DE5D7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3" name="Grafik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EEE605A0-3695-741D-61E8-591BB12C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3" y="1455964"/>
            <a:ext cx="5194058" cy="325210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E73750F-5FBE-01A8-1A97-3FA852081559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055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4D61-41E7-EDEF-423D-98C5F3C1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2907A-0980-483C-EFF3-3DE5AF58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47CAD0-C5F7-129C-6943-C99718BEA41A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</a:t>
            </a:r>
            <a:r>
              <a:rPr lang="en-US" u="sng" dirty="0"/>
              <a:t>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4" name="Grafik 3" descr="Ein Bild, das Screenshot, Muster enthält.&#10;&#10;Beschreibung automatisch generiert.">
            <a:extLst>
              <a:ext uri="{FF2B5EF4-FFF2-40B4-BE49-F238E27FC236}">
                <a16:creationId xmlns:a16="http://schemas.microsoft.com/office/drawing/2014/main" id="{2D0965A1-6A88-3406-A175-AA713D7F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223" y="889000"/>
            <a:ext cx="3474204" cy="365125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C47C3B-1236-1437-E7FF-6FC7EA909E6F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583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FB86-0DC9-BABE-C6AD-24F288B62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68DD8-7592-E6D1-A221-15292CB0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3E9E7C-A796-041E-DD41-881A5FC58C6E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</a:t>
            </a:r>
            <a:r>
              <a:rPr lang="en-US" u="sng" dirty="0"/>
              <a:t>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46C359B-4FF2-F0E5-A851-C4EE26624687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3</a:t>
            </a:r>
          </a:p>
        </p:txBody>
      </p:sp>
      <p:pic>
        <p:nvPicPr>
          <p:cNvPr id="3" name="Grafik 2" descr="Ein Bild, das Text, Diagramm, Reihe enthält.&#10;&#10;Beschreibung automatisch generiert.">
            <a:extLst>
              <a:ext uri="{FF2B5EF4-FFF2-40B4-BE49-F238E27FC236}">
                <a16:creationId xmlns:a16="http://schemas.microsoft.com/office/drawing/2014/main" id="{9F222013-17EA-B83C-C03D-9C7A757F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882181"/>
            <a:ext cx="5245100" cy="28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730782" cy="33650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Harmonic Force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⇒ save neighbors for each particle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save spring constant k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The temporary force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acts on selected set of particles </a:t>
            </a:r>
            <a:endParaRPr lang="en-US" b="1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acts for a specified amount of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Arial"/>
              </a:rPr>
              <a:t>No Outflow boundaries</a:t>
            </a:r>
            <a:endParaRPr lang="en-US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" name="Grafik 2" descr="Ein Bild, das Muster, Symmetrie, Kreis, Schwarzweiß enthält.&#10;&#10;Beschreibung automatisch generiert.">
            <a:extLst>
              <a:ext uri="{FF2B5EF4-FFF2-40B4-BE49-F238E27FC236}">
                <a16:creationId xmlns:a16="http://schemas.microsoft.com/office/drawing/2014/main" id="{D1F91599-980B-A005-C780-BA53D9A6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11" y="918605"/>
            <a:ext cx="2327564" cy="2296886"/>
          </a:xfrm>
          <a:prstGeom prst="rect">
            <a:avLst/>
          </a:prstGeom>
        </p:spPr>
      </p:pic>
      <p:pic>
        <p:nvPicPr>
          <p:cNvPr id="6" name="Grafik 5" descr="Ein Bild, das Entwurf, Kunst enthält.&#10;&#10;Beschreibung automatisch generiert.">
            <a:extLst>
              <a:ext uri="{FF2B5EF4-FFF2-40B4-BE49-F238E27FC236}">
                <a16:creationId xmlns:a16="http://schemas.microsoft.com/office/drawing/2014/main" id="{103A4F63-C397-4552-91A3-642032A3F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837" y="3211622"/>
            <a:ext cx="3607131" cy="14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8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330A3-C874-F8CF-B0CB-9CE46DBEE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058F4-6634-2082-05D9-35060F10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FD4BD4-F960-36F7-0B60-A725698D044F}"/>
              </a:ext>
            </a:extLst>
          </p:cNvPr>
          <p:cNvSpPr txBox="1"/>
          <p:nvPr/>
        </p:nvSpPr>
        <p:spPr>
          <a:xfrm>
            <a:off x="180000" y="1358899"/>
            <a:ext cx="3704860" cy="12875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New thermostat interceptor</a:t>
            </a:r>
          </a:p>
        </p:txBody>
      </p:sp>
      <p:pic>
        <p:nvPicPr>
          <p:cNvPr id="4" name="Grafik 3" descr="Ein Bild, das Screenshot, Text, Kreis, Grafiken enthält.&#10;&#10;Beschreibung automatisch generiert.">
            <a:extLst>
              <a:ext uri="{FF2B5EF4-FFF2-40B4-BE49-F238E27FC236}">
                <a16:creationId xmlns:a16="http://schemas.microsoft.com/office/drawing/2014/main" id="{B031A795-6A83-26F2-2A09-579297A4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642" y="1254579"/>
            <a:ext cx="4689022" cy="33147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A03509-1F35-B222-9DB7-F1580A251EF4}"/>
              </a:ext>
            </a:extLst>
          </p:cNvPr>
          <p:cNvSpPr txBox="1"/>
          <p:nvPr/>
        </p:nvSpPr>
        <p:spPr>
          <a:xfrm>
            <a:off x="172720" y="2646680"/>
            <a:ext cx="3708400" cy="2118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 dirty="0">
                <a:cs typeface="Arial"/>
              </a:rPr>
              <a:t>Simulations:</a:t>
            </a:r>
            <a:endParaRPr lang="en-US" dirty="0">
              <a:cs typeface="Arial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Cuboid obstacle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Spherical obstacle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>
                <a:cs typeface="Arial"/>
              </a:rPr>
              <a:t>High velocity</a:t>
            </a:r>
            <a:endParaRPr lang="de-DE" u="sng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41C47F5-19A1-500E-8FC0-BB58D195D73F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4872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530545" cy="30475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Implementation: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Smoothed Lennard Jones Potential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Measurements as Interceptors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cs typeface="Arial"/>
              </a:rPr>
              <a:t>Qualitative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Energy is taken out of the system until the attractive LJ outweighs Temperature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Smaller and more holes in supercooled crystal</a:t>
            </a:r>
          </a:p>
        </p:txBody>
      </p:sp>
      <p:pic>
        <p:nvPicPr>
          <p:cNvPr id="3" name="Grafik 2" descr="Ein Bild, das Spiegel, Gold, Im Haus enthält.&#10;&#10;Beschreibung automatisch generiert.">
            <a:extLst>
              <a:ext uri="{FF2B5EF4-FFF2-40B4-BE49-F238E27FC236}">
                <a16:creationId xmlns:a16="http://schemas.microsoft.com/office/drawing/2014/main" id="{3A12C084-0FB9-A97D-7EA8-7AECAEE8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0" r="148" b="5138"/>
          <a:stretch/>
        </p:blipFill>
        <p:spPr>
          <a:xfrm>
            <a:off x="4785632" y="1577068"/>
            <a:ext cx="4278544" cy="28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4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8078-C4A6-FAC0-2543-7DBABEA16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9D805-45DD-ED56-04EF-AF6FBA49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pic>
        <p:nvPicPr>
          <p:cNvPr id="4" name="Grafik 3" descr="Ein Bild, das Text, Screenshot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D515E9F-22CE-0BAB-B892-2E207C47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36" y="1019176"/>
            <a:ext cx="6582682" cy="37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3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A9AAE-88BF-B3DC-52C1-13E7D56FE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AAE33-C2C6-A4BA-7BBF-FD061F40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pic>
        <p:nvPicPr>
          <p:cNvPr id="3" name="Grafik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C5428929-C82F-5732-5656-F23E8D04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36" y="1020536"/>
            <a:ext cx="6592661" cy="3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92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C3C1C-3E6B-1D2D-1C38-9EAE5339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293FA-29CE-4A14-3C24-0D5E7820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04B43B-075E-4DF2-DC96-C0167C906F46}"/>
              </a:ext>
            </a:extLst>
          </p:cNvPr>
          <p:cNvSpPr txBox="1"/>
          <p:nvPr/>
        </p:nvSpPr>
        <p:spPr>
          <a:xfrm>
            <a:off x="180000" y="1525033"/>
            <a:ext cx="4530545" cy="23550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Quantitative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u="sng" dirty="0"/>
              <a:t>Diffusion &amp; </a:t>
            </a:r>
            <a:r>
              <a:rPr lang="de-DE" u="sng" dirty="0" err="1"/>
              <a:t>Temperature</a:t>
            </a:r>
            <a:r>
              <a:rPr lang="de-DE" u="sng" dirty="0"/>
              <a:t> </a:t>
            </a:r>
            <a:r>
              <a:rPr lang="de-DE" u="sng" dirty="0" err="1"/>
              <a:t>History</a:t>
            </a:r>
            <a:endParaRPr lang="de-DE" u="sng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dirty="0">
                <a:cs typeface="Arial"/>
              </a:rPr>
              <a:t>Radial Distribution </a:t>
            </a:r>
            <a:r>
              <a:rPr lang="de-DE" dirty="0" err="1">
                <a:cs typeface="Arial"/>
              </a:rPr>
              <a:t>Function</a:t>
            </a:r>
            <a:endParaRPr lang="de-DE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Explanation: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Fast nucleation rate 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Less time to distribute in space</a:t>
            </a:r>
          </a:p>
        </p:txBody>
      </p:sp>
      <p:pic>
        <p:nvPicPr>
          <p:cNvPr id="3" name="Grafik 2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D57D6AB5-CA35-785A-74DF-18DEEB51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2452007"/>
            <a:ext cx="3429886" cy="2245179"/>
          </a:xfrm>
          <a:prstGeom prst="rect">
            <a:avLst/>
          </a:prstGeom>
        </p:spPr>
      </p:pic>
      <p:pic>
        <p:nvPicPr>
          <p:cNvPr id="4" name="Grafik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61D01161-2330-3FF7-49C4-EE895FC7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631438"/>
            <a:ext cx="3822700" cy="17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9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63F2F-8E47-CD51-9ACF-C9D512A6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772A8-10C6-839E-DC6C-573705F7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B80814-187C-32D3-2DAD-F81009EFD1C8}"/>
              </a:ext>
            </a:extLst>
          </p:cNvPr>
          <p:cNvSpPr txBox="1"/>
          <p:nvPr/>
        </p:nvSpPr>
        <p:spPr>
          <a:xfrm>
            <a:off x="180000" y="1525033"/>
            <a:ext cx="4530545" cy="23550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Quantitative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dirty="0"/>
              <a:t>Diffusion &amp; </a:t>
            </a:r>
            <a:r>
              <a:rPr lang="de-DE" err="1"/>
              <a:t>Temperature</a:t>
            </a:r>
            <a:r>
              <a:rPr lang="de-DE" dirty="0"/>
              <a:t> </a:t>
            </a:r>
            <a:r>
              <a:rPr lang="de-DE" err="1"/>
              <a:t>History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u="sng" dirty="0">
                <a:cs typeface="Arial"/>
              </a:rPr>
              <a:t>Radial Distribution </a:t>
            </a:r>
            <a:r>
              <a:rPr lang="de-DE" u="sng" err="1">
                <a:cs typeface="Arial"/>
              </a:rPr>
              <a:t>Function</a:t>
            </a:r>
            <a:endParaRPr lang="de-DE" u="sng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Explanation: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dirty="0">
                <a:cs typeface="Arial"/>
              </a:rPr>
              <a:t>Fast nucleation rate 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dirty="0">
                <a:cs typeface="Arial"/>
              </a:rPr>
              <a:t>Less time to distribute in space</a:t>
            </a:r>
            <a:endParaRPr lang="en-US" dirty="0"/>
          </a:p>
        </p:txBody>
      </p:sp>
      <p:pic>
        <p:nvPicPr>
          <p:cNvPr id="5" name="Grafik 4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4396B674-69DE-D413-11C7-F3222607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30" y="2643414"/>
            <a:ext cx="3169887" cy="2075090"/>
          </a:xfrm>
          <a:prstGeom prst="rect">
            <a:avLst/>
          </a:prstGeom>
        </p:spPr>
      </p:pic>
      <p:pic>
        <p:nvPicPr>
          <p:cNvPr id="6" name="Grafik 5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0D169911-7977-E5AD-8F5C-1277CE74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350" y="544285"/>
            <a:ext cx="3176691" cy="20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>
                <a:latin typeface="Arial"/>
                <a:cs typeface="Arial"/>
              </a:rPr>
              <a:t>Summary </a:t>
            </a:r>
            <a:r>
              <a:rPr lang="de-DE" sz="3200" err="1">
                <a:latin typeface="Arial"/>
                <a:cs typeface="Arial"/>
              </a:rPr>
              <a:t>of</a:t>
            </a:r>
            <a:r>
              <a:rPr lang="de-DE" sz="3200">
                <a:latin typeface="Arial"/>
                <a:cs typeface="Arial"/>
              </a:rPr>
              <a:t> cool </a:t>
            </a:r>
            <a:r>
              <a:rPr lang="de-DE" sz="3200" err="1">
                <a:latin typeface="Arial"/>
                <a:cs typeface="Arial"/>
              </a:rPr>
              <a:t>thin</a:t>
            </a:r>
            <a:r>
              <a:rPr lang="de-DE" err="1">
                <a:latin typeface="Arial"/>
                <a:cs typeface="Arial"/>
              </a:rPr>
              <a:t>gs</a:t>
            </a:r>
            <a:endParaRPr lang="de-DE" err="1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D0A548-FB2C-B97D-0E3C-1F8E69E60660}"/>
              </a:ext>
            </a:extLst>
          </p:cNvPr>
          <p:cNvSpPr txBox="1"/>
          <p:nvPr/>
        </p:nvSpPr>
        <p:spPr>
          <a:xfrm>
            <a:off x="365760" y="1422400"/>
            <a:ext cx="8397240" cy="29495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satisfying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cubes</a:t>
            </a:r>
            <a:r>
              <a:rPr lang="de-DE" dirty="0"/>
              <a:t>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a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Prof. </a:t>
            </a:r>
            <a:r>
              <a:rPr lang="de-DE" dirty="0" err="1"/>
              <a:t>Bungatz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accelerated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threading</a:t>
            </a:r>
            <a:r>
              <a:rPr lang="de-DE" dirty="0"/>
              <a:t>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err="1"/>
              <a:t>We</a:t>
            </a:r>
            <a:r>
              <a:rPr lang="de-DE" dirty="0"/>
              <a:t> </a:t>
            </a:r>
            <a:r>
              <a:rPr lang="de-DE" err="1"/>
              <a:t>observed</a:t>
            </a:r>
            <a:r>
              <a:rPr lang="de-DE" dirty="0"/>
              <a:t> </a:t>
            </a:r>
            <a:r>
              <a:rPr lang="de-DE" err="1"/>
              <a:t>unstable</a:t>
            </a:r>
            <a:r>
              <a:rPr lang="de-DE" dirty="0"/>
              <a:t> </a:t>
            </a:r>
            <a:r>
              <a:rPr lang="de-DE" err="1"/>
              <a:t>chaotic</a:t>
            </a:r>
            <a:r>
              <a:rPr lang="de-DE" dirty="0"/>
              <a:t> </a:t>
            </a:r>
            <a:r>
              <a:rPr lang="de-DE" err="1"/>
              <a:t>system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analysed</a:t>
            </a:r>
            <a:r>
              <a:rPr lang="de-DE" dirty="0"/>
              <a:t> a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on nano-</a:t>
            </a:r>
            <a:r>
              <a:rPr lang="de-DE" dirty="0" err="1"/>
              <a:t>scale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err="1"/>
              <a:t>We</a:t>
            </a:r>
            <a:r>
              <a:rPr lang="de-DE" dirty="0"/>
              <a:t> ran </a:t>
            </a:r>
            <a:r>
              <a:rPr lang="de-DE" err="1"/>
              <a:t>hours</a:t>
            </a:r>
            <a:r>
              <a:rPr lang="de-DE" dirty="0"/>
              <a:t> </a:t>
            </a:r>
            <a:r>
              <a:rPr lang="de-DE" err="1"/>
              <a:t>of</a:t>
            </a:r>
            <a:r>
              <a:rPr lang="de-DE" dirty="0"/>
              <a:t> </a:t>
            </a:r>
            <a:r>
              <a:rPr lang="de-DE" err="1"/>
              <a:t>argon</a:t>
            </a:r>
            <a:r>
              <a:rPr lang="de-DE" dirty="0"/>
              <a:t> </a:t>
            </a:r>
            <a:r>
              <a:rPr lang="de-DE" err="1"/>
              <a:t>simulation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C7EFB4-79EF-F309-3F30-A8F8206F9E87}"/>
              </a:ext>
            </a:extLst>
          </p:cNvPr>
          <p:cNvSpPr txBox="1"/>
          <p:nvPr/>
        </p:nvSpPr>
        <p:spPr>
          <a:xfrm>
            <a:off x="232587" y="1209452"/>
            <a:ext cx="818042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cs typeface="Arial"/>
              </a:rPr>
              <a:t>Waves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cs typeface="Arial"/>
              </a:rPr>
              <a:t>: 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https://www.pinterest.de/pin/harmonic-waves-in-architecture-google-search-musicperformance-music-performance-architecture--690247080384012557/</a:t>
            </a:r>
            <a:endParaRPr lang="de-DE" sz="1000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de-DE" sz="1000" dirty="0">
                <a:cs typeface="Arial"/>
              </a:rPr>
              <a:t>Domain </a:t>
            </a:r>
            <a:r>
              <a:rPr lang="de-DE" sz="1000" dirty="0" err="1">
                <a:cs typeface="Arial"/>
              </a:rPr>
              <a:t>partitioning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cs typeface="Arial"/>
              </a:rPr>
              <a:t>: 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Fabio-Gratl/publication/357143093_N_Ways_to_Simulate_Short-Range_Particle_Systems_Automated_Algorithm_Selection_with_the_Node-Level_Library_AutoPas/links/649acc9cc41fb852dd355f24/N-Ways-to-Simulate-Short-Range-Particle-Systems-Automated-Algorithm-Selection-with-the-Node-Level-Library-AutoPas.pdf</a:t>
            </a:r>
            <a:endParaRPr lang="de-DE" sz="1000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Threads: 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https://en.wikipedia.org/wiki/Thread_pool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Reynolds </a:t>
            </a:r>
            <a:r>
              <a:rPr lang="de-DE" sz="1000" dirty="0" err="1">
                <a:solidFill>
                  <a:srgbClr val="000000"/>
                </a:solidFill>
                <a:ea typeface="+mn-lt"/>
                <a:cs typeface="+mn-lt"/>
              </a:rPr>
              <a:t>number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5"/>
              </a:rPr>
              <a:t>https://www.nuclear-power.com/nuclear-engineering/fluid-dynamics/reynolds-number/reynolds-number-for-turbulent-flow/</a:t>
            </a:r>
            <a:endParaRPr lang="de-DE" sz="10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Argon </a:t>
            </a:r>
            <a:r>
              <a:rPr lang="de-DE" sz="1000" dirty="0" err="1">
                <a:solidFill>
                  <a:srgbClr val="000000"/>
                </a:solidFill>
                <a:ea typeface="+mn-lt"/>
                <a:cs typeface="+mn-lt"/>
              </a:rPr>
              <a:t>crystal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6"/>
              </a:rPr>
              <a:t>https://en.wikipedia.org/wiki/Argon#/media/File:CsCrystals.JPG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endParaRPr lang="de-DE" sz="10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de-DE" sz="10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419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DE097-72CE-8BF8-418D-1D38D1F8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FD90-2FBA-1425-06FB-A8494AE5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pic>
        <p:nvPicPr>
          <p:cNvPr id="4" name="Grafik 3" descr="Ein Bild, das Screenshot, Multimedia-Software, Grafiksoftware, 3D-Modellierung enthält.&#10;&#10;Beschreibung automatisch generiert.">
            <a:extLst>
              <a:ext uri="{FF2B5EF4-FFF2-40B4-BE49-F238E27FC236}">
                <a16:creationId xmlns:a16="http://schemas.microsoft.com/office/drawing/2014/main" id="{E7B44E96-DD08-AB29-C6D4-A77769BE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10" y="1061357"/>
            <a:ext cx="6301345" cy="35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1591D-0390-D6E5-5673-6B1A4667E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F6A0F-C25E-B4EC-B43B-058ACEBB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pic>
        <p:nvPicPr>
          <p:cNvPr id="6" name="Grafik 5" descr="Ein Bild, das Screenshot, 3D-Modellierung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F6E2E5B6-9BA4-5071-D63A-17408BDF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42" y="1024245"/>
            <a:ext cx="6509163" cy="36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4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C7FB57-4D3E-A88F-B989-3341065E5829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00B050"/>
                </a:solidFill>
              </a:rPr>
              <a:t>Domain </a:t>
            </a:r>
            <a:r>
              <a:rPr lang="de-DE" sz="2400" b="1" err="1">
                <a:solidFill>
                  <a:srgbClr val="00B050"/>
                </a:solidFill>
              </a:rPr>
              <a:t>Partitioning</a:t>
            </a:r>
            <a:endParaRPr lang="de-DE" sz="2400" b="1">
              <a:solidFill>
                <a:srgbClr val="00B05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55D02D-A122-3F96-6A9A-02ACD7F35C61}"/>
              </a:ext>
            </a:extLst>
          </p:cNvPr>
          <p:cNvSpPr txBox="1"/>
          <p:nvPr/>
        </p:nvSpPr>
        <p:spPr>
          <a:xfrm>
            <a:off x="-753" y="1148391"/>
            <a:ext cx="5302989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Domain partitioning:</a:t>
            </a:r>
            <a:endParaRPr lang="de-DE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Parallelization works on a linearized queue of list of Cells</a:t>
            </a:r>
          </a:p>
          <a:p>
            <a:pPr lvl="2">
              <a:lnSpc>
                <a:spcPct val="150000"/>
              </a:lnSpc>
            </a:pPr>
            <a:r>
              <a:rPr lang="en-US">
                <a:cs typeface="Arial"/>
              </a:rPr>
              <a:t>⇒ this queue differentiates the 2 methods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All members of 1 list can be worked on in parallel without race conditions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deterministic result</a:t>
            </a:r>
          </a:p>
          <a:p>
            <a:pPr algn="l"/>
            <a:endParaRPr lang="de-DE"/>
          </a:p>
        </p:txBody>
      </p:sp>
      <p:pic>
        <p:nvPicPr>
          <p:cNvPr id="6" name="Grafik 5" descr="Ein Bild, das Text, Uhr, Screenshot, Zahl enthält.&#10;&#10;Beschreibung automatisch generiert.">
            <a:extLst>
              <a:ext uri="{FF2B5EF4-FFF2-40B4-BE49-F238E27FC236}">
                <a16:creationId xmlns:a16="http://schemas.microsoft.com/office/drawing/2014/main" id="{0C673079-1572-615D-7774-69B7FF04E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55" y="1731002"/>
            <a:ext cx="2552701" cy="29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2949E-019F-A3AD-E937-8DC349E1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BD97B-EDBF-728B-A9EC-BB813803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62ACA00-A1CD-3FF8-AB4A-F75F0B42A55E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00B050"/>
                </a:solidFill>
              </a:rPr>
              <a:t>Domain </a:t>
            </a:r>
            <a:r>
              <a:rPr lang="de-DE" sz="2400" b="1" err="1">
                <a:solidFill>
                  <a:srgbClr val="00B050"/>
                </a:solidFill>
              </a:rPr>
              <a:t>Partitioning</a:t>
            </a:r>
            <a:endParaRPr lang="de-DE" sz="2400" b="1">
              <a:solidFill>
                <a:srgbClr val="00B05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60FF75-AC8E-F140-8B9F-F8A14FBC7721}"/>
              </a:ext>
            </a:extLst>
          </p:cNvPr>
          <p:cNvSpPr txBox="1"/>
          <p:nvPr/>
        </p:nvSpPr>
        <p:spPr>
          <a:xfrm>
            <a:off x="-753" y="1148391"/>
            <a:ext cx="5302989" cy="3365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Domain partitioning:</a:t>
            </a:r>
            <a:endParaRPr lang="de-DE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Parallelization works on a linearized queue of list of Cells</a:t>
            </a:r>
          </a:p>
          <a:p>
            <a:pPr marL="457200" lvl="2">
              <a:lnSpc>
                <a:spcPct val="150000"/>
              </a:lnSpc>
            </a:pPr>
            <a:r>
              <a:rPr lang="en-US">
                <a:cs typeface="Arial"/>
              </a:rPr>
              <a:t>  ⇒ this queue differentiates the 2 methods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All members of 1 list can be worked on in parallel without race conditions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deterministic result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faster than second method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Grafik 4" descr="Ein Bild, das Muster, Farbigkeit, Rechteck, Flieder enthält.&#10;&#10;Beschreibung automatisch generiert.">
            <a:extLst>
              <a:ext uri="{FF2B5EF4-FFF2-40B4-BE49-F238E27FC236}">
                <a16:creationId xmlns:a16="http://schemas.microsoft.com/office/drawing/2014/main" id="{11879B39-F687-5ABE-4623-CA0E3999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458" y="1535076"/>
            <a:ext cx="3154192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43159-1285-827F-2C99-192B9159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E0010-28BD-1CC2-B4C0-6FA7432F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904385-B1B6-AA8A-0082-084D43D6FA75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err="1">
                <a:solidFill>
                  <a:srgbClr val="00B050"/>
                </a:solidFill>
              </a:rPr>
              <a:t>Particle</a:t>
            </a:r>
            <a:r>
              <a:rPr lang="de-DE" sz="2400" b="1">
                <a:solidFill>
                  <a:srgbClr val="00B050"/>
                </a:solidFill>
              </a:rPr>
              <a:t> </a:t>
            </a:r>
            <a:r>
              <a:rPr lang="de-DE" sz="2400" b="1" err="1">
                <a:solidFill>
                  <a:srgbClr val="00B050"/>
                </a:solidFill>
              </a:rPr>
              <a:t>Locking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4269F5-35D9-05F5-650E-7716A533DAD9}"/>
              </a:ext>
            </a:extLst>
          </p:cNvPr>
          <p:cNvSpPr txBox="1"/>
          <p:nvPr/>
        </p:nvSpPr>
        <p:spPr>
          <a:xfrm>
            <a:off x="-753" y="1148391"/>
            <a:ext cx="58146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Particle Locking: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Mutexes on the level of particles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The list of cells in our queue is sorted randomly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very little idle time in big examples because of randomization 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not deterministic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order of calculation matters a lot in chaotic systems</a:t>
            </a:r>
          </a:p>
          <a:p>
            <a:endParaRPr lang="de-DE"/>
          </a:p>
        </p:txBody>
      </p:sp>
      <p:pic>
        <p:nvPicPr>
          <p:cNvPr id="6" name="Grafik 5" descr="Thread pool - Wikipedia">
            <a:extLst>
              <a:ext uri="{FF2B5EF4-FFF2-40B4-BE49-F238E27FC236}">
                <a16:creationId xmlns:a16="http://schemas.microsoft.com/office/drawing/2014/main" id="{D045323A-6A09-7FD4-D9CF-844B7632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94" y="1768912"/>
            <a:ext cx="3294763" cy="17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8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B8D4-3BC0-77B2-A9C2-50771037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53F8C-3CB2-FB5B-295F-634C3C68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08E3070-DB4D-3656-04E7-D98CF0580B8D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err="1">
                <a:solidFill>
                  <a:srgbClr val="00B050"/>
                </a:solidFill>
              </a:rPr>
              <a:t>Particle</a:t>
            </a:r>
            <a:r>
              <a:rPr lang="de-DE" sz="2400" b="1">
                <a:solidFill>
                  <a:srgbClr val="00B050"/>
                </a:solidFill>
              </a:rPr>
              <a:t> </a:t>
            </a:r>
            <a:r>
              <a:rPr lang="de-DE" sz="2400" b="1" err="1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7" name="Grafik 6" descr="Ein Bild, das Screenshot, 3D-Modellierung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83F73FDC-2E4F-0FC6-BDD9-5428D86A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" y="1083192"/>
            <a:ext cx="6386180" cy="36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7182A-5DC6-591D-3E2E-7D4E0588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42717-56E1-689E-7B30-FC1FEA16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anchor="ctr">
            <a:normAutofit/>
          </a:bodyPr>
          <a:lstStyle/>
          <a:p>
            <a:r>
              <a:rPr lang="de-DE" b="0" u="sng" dirty="0">
                <a:latin typeface="Arial"/>
                <a:cs typeface="Arial"/>
              </a:rPr>
              <a:t>Performance: </a:t>
            </a:r>
            <a:r>
              <a:rPr lang="de-DE" b="0" u="sng" dirty="0" err="1">
                <a:latin typeface="Arial"/>
                <a:cs typeface="Arial"/>
              </a:rPr>
              <a:t>Speedup</a:t>
            </a:r>
            <a:endParaRPr lang="de-DE" b="0" u="sng" dirty="0">
              <a:latin typeface="Arial"/>
              <a:cs typeface="Arial"/>
            </a:endParaRPr>
          </a:p>
        </p:txBody>
      </p:sp>
      <p:pic>
        <p:nvPicPr>
          <p:cNvPr id="4" name="Grafik 3" descr="Ein Bild, das Text, Reihe, Diagramm, Schrift enthält.&#10;&#10;Beschreibung automatisch generiert.">
            <a:extLst>
              <a:ext uri="{FF2B5EF4-FFF2-40B4-BE49-F238E27FC236}">
                <a16:creationId xmlns:a16="http://schemas.microsoft.com/office/drawing/2014/main" id="{ED511B73-D4C7-3FA6-37AE-B520C26D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10" y="1078050"/>
            <a:ext cx="6246679" cy="356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2DA9856-F9E8-E65D-73A4-C6DCB7B2DF6C}"/>
              </a:ext>
            </a:extLst>
          </p:cNvPr>
          <p:cNvSpPr>
            <a:spLocks noGrp="1"/>
          </p:cNvSpPr>
          <p:nvPr>
            <p:ph type="ftr" idx="2"/>
          </p:nvPr>
        </p:nvSpPr>
        <p:spPr>
          <a:xfrm>
            <a:off x="360000" y="4743720"/>
            <a:ext cx="4680000" cy="3999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https://github.com/ManuelLerchner/fpv-tutorial-SS23</a:t>
            </a:r>
          </a:p>
        </p:txBody>
      </p:sp>
    </p:spTree>
    <p:extLst>
      <p:ext uri="{BB962C8B-B14F-4D97-AF65-F5344CB8AC3E}">
        <p14:creationId xmlns:p14="http://schemas.microsoft.com/office/powerpoint/2010/main" val="356765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Bildschirmpräsentation (16:9)</PresentationFormat>
  <Slides>27</Slides>
  <Notes>0</Notes>
  <HiddenSlides>0</HiddenSlide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0" baseType="lpstr">
      <vt:lpstr>Office Theme</vt:lpstr>
      <vt:lpstr>Office Theme</vt:lpstr>
      <vt:lpstr>Benutzerdefiniertes Design</vt:lpstr>
      <vt:lpstr>MolSim WS 23/24</vt:lpstr>
      <vt:lpstr>Simulation of a membrane</vt:lpstr>
      <vt:lpstr>Simulation of a membrane</vt:lpstr>
      <vt:lpstr>Simulation of a membrane</vt:lpstr>
      <vt:lpstr>Parallelization</vt:lpstr>
      <vt:lpstr>Parallelization</vt:lpstr>
      <vt:lpstr>Parallelization</vt:lpstr>
      <vt:lpstr>Parallelization</vt:lpstr>
      <vt:lpstr>Performance: Speedup</vt:lpstr>
      <vt:lpstr>Performance: MUP/s</vt:lpstr>
      <vt:lpstr>Performance: Time</vt:lpstr>
      <vt:lpstr>Contest 2: Rayleigh-Taylor-Instability</vt:lpstr>
      <vt:lpstr>Contest 2: Rayleigh-Taylor-Instability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Crystalization of Argon</vt:lpstr>
      <vt:lpstr>Crystalization of Argon</vt:lpstr>
      <vt:lpstr>Crystalization of Argon</vt:lpstr>
      <vt:lpstr>Crystalization of Argon</vt:lpstr>
      <vt:lpstr>Crystalization of Argon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revision>288</cp:revision>
  <dcterms:created xsi:type="dcterms:W3CDTF">2009-06-05T15:14:26Z</dcterms:created>
  <dcterms:modified xsi:type="dcterms:W3CDTF">2024-02-01T10:02:59Z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